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64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6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10/26/2025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0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44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3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2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39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10/26/2025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38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10/26/2025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87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81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10/26/2025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6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282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95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68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917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1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10/26/2025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15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10/26/2025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82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647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3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37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7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55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30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78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97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34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49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47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0826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2966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5569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0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94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2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047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834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798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801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32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57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53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4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4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78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6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8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8" r:id="rId2"/>
    <p:sldLayoutId id="2147483760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  <p:sldLayoutId id="2147483751" r:id="rId43"/>
    <p:sldLayoutId id="2147483752" r:id="rId44"/>
    <p:sldLayoutId id="2147483753" r:id="rId45"/>
    <p:sldLayoutId id="2147483754" r:id="rId46"/>
    <p:sldLayoutId id="2147483755" r:id="rId47"/>
    <p:sldLayoutId id="2147483756" r:id="rId48"/>
    <p:sldLayoutId id="2147483757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hyperlink" Target="https://developerahjosea.tistory.com/entry/Selenium-%EB%9D%BC%EC%9D%B4%EB%B8%8C%EB%9F%AC%EB%A6%AC-%ED%95%A8%EC%88%98-%EC%A0%95%EB%A6%AC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hyperlink" Target="https://finance.yahoo.com/lookup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9.xm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developer.microsoft.com/en-us/microsoft-edge/tools/webdriver/?form=MA13LH" TargetMode="External"/><Relationship Id="rId5" Type="http://schemas.openxmlformats.org/officeDocument/2006/relationships/hyperlink" Target="https://ceaksan.com/tr/veri-kazima-data-scraping-nedir" TargetMode="Externa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video" Target="../media/media6.mp4"/><Relationship Id="rId7" Type="http://schemas.openxmlformats.org/officeDocument/2006/relationships/image" Target="../media/image15.png"/><Relationship Id="rId2" Type="http://schemas.microsoft.com/office/2007/relationships/media" Target="../media/media6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5.xml"/><Relationship Id="rId5" Type="http://schemas.openxmlformats.org/officeDocument/2006/relationships/audio" Target="../media/media7.m4a"/><Relationship Id="rId4" Type="http://schemas.microsoft.com/office/2007/relationships/media" Target="../media/media7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ACB9-A384-6218-2761-CE3A490C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구독 버튼과 좋아요 클릭은 곧 더 많은 컨텐츠 생성</a:t>
            </a:r>
            <a:endParaRPr lang="en-US" dirty="0"/>
          </a:p>
        </p:txBody>
      </p:sp>
      <p:pic>
        <p:nvPicPr>
          <p:cNvPr id="5" name="Content Placeholder 4" descr="A cartoon of a person pointing&#10;&#10;AI-generated content may be incorrect.">
            <a:extLst>
              <a:ext uri="{FF2B5EF4-FFF2-40B4-BE49-F238E27FC236}">
                <a16:creationId xmlns:a16="http://schemas.microsoft.com/office/drawing/2014/main" id="{92944E18-1EFB-FA08-2A22-ADBF2EB77BF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05" y="1344613"/>
            <a:ext cx="5262540" cy="3290887"/>
          </a:xfr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5C434F1-8D7F-9CBA-F75F-84C9C329F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834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39"/>
    </mc:Choice>
    <mc:Fallback>
      <p:transition spd="slow" advTm="9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ABA9F-E717-F303-3DF9-CDBD0A7D1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287" y="3925156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dirty="0"/>
              <a:t>Yahoo Finance</a:t>
            </a:r>
            <a:r>
              <a:rPr lang="ko-KR" altLang="en-US" dirty="0"/>
              <a:t>에서 </a:t>
            </a:r>
            <a:r>
              <a:rPr lang="en-US" altLang="ko-KR" dirty="0"/>
              <a:t>scraping</a:t>
            </a:r>
            <a:r>
              <a:rPr lang="ko-KR" altLang="en-US" dirty="0"/>
              <a:t>하기 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449157-8CDF-278E-2515-15E9338FE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89" y="4711540"/>
            <a:ext cx="11460480" cy="480373"/>
          </a:xfrm>
        </p:spPr>
        <p:txBody>
          <a:bodyPr>
            <a:normAutofit/>
          </a:bodyPr>
          <a:lstStyle/>
          <a:p>
            <a:r>
              <a:rPr lang="en-US" dirty="0"/>
              <a:t>selenium </a:t>
            </a:r>
            <a:r>
              <a:rPr lang="en-US" dirty="0" err="1"/>
              <a:t>webdriver</a:t>
            </a:r>
            <a:r>
              <a:rPr lang="ko-KR" altLang="en-US" dirty="0"/>
              <a:t>를 사용하여 재무정보 긁어 오기</a:t>
            </a:r>
            <a:endParaRPr lang="en-US" dirty="0"/>
          </a:p>
        </p:txBody>
      </p:sp>
      <p:pic>
        <p:nvPicPr>
          <p:cNvPr id="5" name="그림 개체 틀 4" descr="텍스트, 로고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A1B08B-D740-B541-AB82-6488CE9589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869" b="10869"/>
          <a:stretch>
            <a:fillRect/>
          </a:stretch>
        </p:blipFill>
        <p:spPr>
          <a:xfrm>
            <a:off x="3625231" y="1482392"/>
            <a:ext cx="4812063" cy="1968059"/>
          </a:xfr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70A65582-D044-26DF-8095-DBC7A3F8A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7254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5"/>
    </mc:Choice>
    <mc:Fallback>
      <p:transition spd="slow" advTm="4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54465-739B-EF18-37FA-8455EF69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Yahoo Finance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EA818-C527-DFCA-15BF-3E93633EC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7396"/>
            <a:ext cx="7584144" cy="4683207"/>
          </a:xfrm>
          <a:prstGeom prst="rect">
            <a:avLst/>
          </a:prstGeom>
          <a:noFill/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CCF393-367C-A46B-7EA5-0A1505D2AF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https://finance.yahoo.com/lookup</a:t>
            </a:r>
            <a:endParaRPr lang="en-US" dirty="0"/>
          </a:p>
          <a:p>
            <a:r>
              <a:rPr lang="ko-KR" altLang="en-US" dirty="0"/>
              <a:t>무료 라서 사용</a:t>
            </a:r>
            <a:r>
              <a:rPr lang="en-US" altLang="ko-KR" dirty="0"/>
              <a:t>. </a:t>
            </a:r>
            <a:r>
              <a:rPr lang="ko-KR" altLang="en-US" dirty="0"/>
              <a:t>정보의 정확성 면에서 가장 좋은 사이트는 아님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5F439CF-C3E7-686B-FA72-65B0A64CE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259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"/>
    </mc:Choice>
    <mc:Fallback>
      <p:transition spd="slow" advTm="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8756774-1700-A1EC-A385-C2C78DEE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/>
          <a:p>
            <a:r>
              <a:rPr lang="en-US" dirty="0"/>
              <a:t>MU, MSFT</a:t>
            </a:r>
            <a:r>
              <a:rPr lang="ko-KR" altLang="en-US" dirty="0"/>
              <a:t>에 관한 재무 정보 추출 정리 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C210F8-9DF5-5EA4-E17B-8C7E103DF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1214460"/>
            <a:ext cx="10543032" cy="3057478"/>
          </a:xfrm>
          <a:prstGeom prst="rect">
            <a:avLst/>
          </a:prstGeom>
          <a:noFill/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6CA8A27-3F8E-74DD-653A-2F54462BF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3324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"/>
    </mc:Choice>
    <mc:Fallback>
      <p:transition spd="slow" advTm="1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73EF-B844-9FA3-B66E-9EC5EB00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자주하는 질문</a:t>
            </a:r>
            <a:endParaRPr lang="en-US" dirty="0"/>
          </a:p>
        </p:txBody>
      </p:sp>
      <p:pic>
        <p:nvPicPr>
          <p:cNvPr id="22" name="Picture Placeholder 21" descr="A diagram of web scraping&#10;&#10;AI-generated content may be incorrect.">
            <a:extLst>
              <a:ext uri="{FF2B5EF4-FFF2-40B4-BE49-F238E27FC236}">
                <a16:creationId xmlns:a16="http://schemas.microsoft.com/office/drawing/2014/main" id="{023D00B0-9168-AC57-9B07-007C1DD0E2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475" r="28475"/>
          <a:stretch/>
        </p:blipFill>
        <p:spPr>
          <a:xfrm>
            <a:off x="8091732" y="205"/>
            <a:ext cx="4100267" cy="6857589"/>
          </a:xfrm>
          <a:noFill/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1285265-4366-11F3-2019-1D4F030FDF5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2089976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KeyContentTable"/>
                  </p202:designTagLst>
                </p202:designPr>
              </p:ext>
            </p:extLst>
          </p:nvPr>
        </p:nvGraphicFramePr>
        <p:xfrm>
          <a:off x="596805" y="1470964"/>
          <a:ext cx="7147273" cy="4997242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2395268">
                  <a:extLst>
                    <a:ext uri="{9D8B030D-6E8A-4147-A177-3AD203B41FA5}">
                      <a16:colId xmlns:a16="http://schemas.microsoft.com/office/drawing/2014/main" val="3082287127"/>
                    </a:ext>
                  </a:extLst>
                </a:gridCol>
                <a:gridCol w="4752005">
                  <a:extLst>
                    <a:ext uri="{9D8B030D-6E8A-4147-A177-3AD203B41FA5}">
                      <a16:colId xmlns:a16="http://schemas.microsoft.com/office/drawing/2014/main" val="614090273"/>
                    </a:ext>
                  </a:extLst>
                </a:gridCol>
              </a:tblGrid>
              <a:tr h="893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900" b="1" cap="none" spc="0">
                          <a:solidFill>
                            <a:schemeClr val="accent1"/>
                          </a:solidFill>
                        </a:rPr>
                        <a:t>셀레니움 기능</a:t>
                      </a:r>
                      <a:endParaRPr lang="en-US" sz="1900" b="1" cap="none" spc="0">
                        <a:solidFill>
                          <a:schemeClr val="accent1"/>
                        </a:solidFill>
                      </a:endParaRPr>
                    </a:p>
                  </a:txBody>
                  <a:tcPr marL="133093" marR="133093" marT="133093" marB="133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900" b="0" cap="none" spc="0">
                          <a:solidFill>
                            <a:schemeClr val="tx1"/>
                          </a:solidFill>
                        </a:rPr>
                        <a:t>Javascript</a:t>
                      </a:r>
                      <a:r>
                        <a:rPr lang="ko-KR" altLang="en-US" sz="1900" b="0" cap="none" spc="0">
                          <a:solidFill>
                            <a:schemeClr val="tx1"/>
                          </a:solidFill>
                        </a:rPr>
                        <a:t>를 사용한 웹페이지</a:t>
                      </a:r>
                      <a:r>
                        <a:rPr lang="en-US" altLang="ko-KR" sz="1900" b="0" cap="none" spc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900" b="0" cap="none" spc="0">
                          <a:solidFill>
                            <a:schemeClr val="tx1"/>
                          </a:solidFill>
                        </a:rPr>
                        <a:t>검색창</a:t>
                      </a:r>
                      <a:r>
                        <a:rPr lang="en-US" altLang="ko-KR" sz="1900" b="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b="0" cap="none" spc="0">
                          <a:solidFill>
                            <a:schemeClr val="tx1"/>
                          </a:solidFill>
                        </a:rPr>
                        <a:t>버튼 등</a:t>
                      </a:r>
                      <a:r>
                        <a:rPr lang="en-US" altLang="ko-KR" sz="1900" b="0" cap="none" spc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900" b="0" cap="none" spc="0">
                          <a:solidFill>
                            <a:schemeClr val="tx1"/>
                          </a:solidFill>
                        </a:rPr>
                        <a:t>에서는 반드시 </a:t>
                      </a:r>
                      <a:r>
                        <a:rPr lang="en-US" altLang="ko-KR" sz="1900" b="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900" b="0" cap="none" spc="0">
                          <a:solidFill>
                            <a:schemeClr val="tx1"/>
                          </a:solidFill>
                        </a:rPr>
                        <a:t>셀레니움 사용</a:t>
                      </a:r>
                      <a:endParaRPr lang="en-US" sz="19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3093" marR="133093" marT="133093" marB="133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266879"/>
                  </a:ext>
                </a:extLst>
              </a:tr>
              <a:tr h="893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900" b="1" cap="none" spc="0">
                          <a:solidFill>
                            <a:schemeClr val="accent1"/>
                          </a:solidFill>
                        </a:rPr>
                        <a:t>웹드라이버와 브라우저 호환성</a:t>
                      </a:r>
                      <a:endParaRPr lang="en-US" sz="1900" b="1" cap="none" spc="0">
                        <a:solidFill>
                          <a:schemeClr val="accent1"/>
                        </a:solidFill>
                      </a:endParaRPr>
                    </a:p>
                  </a:txBody>
                  <a:tcPr marL="133093" marR="133093" marT="133093" marB="133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900" b="0" cap="none" spc="0">
                          <a:solidFill>
                            <a:schemeClr val="tx1"/>
                          </a:solidFill>
                        </a:rPr>
                        <a:t>웹드라이버와 브라우저의 버전이 동일해야 함</a:t>
                      </a:r>
                      <a:r>
                        <a:rPr lang="en-US" altLang="ko-KR" sz="1900" b="0" cap="none" spc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900" b="0" cap="none" spc="0">
                          <a:solidFill>
                            <a:schemeClr val="tx1"/>
                          </a:solidFill>
                        </a:rPr>
                        <a:t>다르면 에러 발생</a:t>
                      </a:r>
                      <a:r>
                        <a:rPr lang="en-US" altLang="ko-KR" sz="1900" b="0" cap="none" spc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9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3093" marR="133093" marT="133093" marB="133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892810"/>
                  </a:ext>
                </a:extLst>
              </a:tr>
              <a:tr h="893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900" b="1" cap="none" spc="0">
                          <a:solidFill>
                            <a:schemeClr val="accent1"/>
                          </a:solidFill>
                        </a:rPr>
                        <a:t>일정 기간 후 에러 발생</a:t>
                      </a:r>
                      <a:endParaRPr lang="en-US" sz="1900" b="1" cap="none" spc="0">
                        <a:solidFill>
                          <a:schemeClr val="accent1"/>
                        </a:solidFill>
                      </a:endParaRPr>
                    </a:p>
                  </a:txBody>
                  <a:tcPr marL="133093" marR="133093" marT="133093" marB="133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900" b="0" cap="none" spc="0" dirty="0">
                          <a:solidFill>
                            <a:schemeClr val="tx1"/>
                          </a:solidFill>
                        </a:rPr>
                        <a:t>웹관리자가 </a:t>
                      </a:r>
                      <a:r>
                        <a:rPr lang="en-US" altLang="ko-KR" sz="1900" b="0" cap="none" spc="0" dirty="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sz="1900" b="0" cap="none" spc="0" dirty="0">
                          <a:solidFill>
                            <a:schemeClr val="tx1"/>
                          </a:solidFill>
                        </a:rPr>
                        <a:t>구조 변경</a:t>
                      </a:r>
                      <a:r>
                        <a:rPr lang="en-US" altLang="ko-KR" sz="1900" b="0" cap="none" spc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900" b="0" cap="none" spc="0" dirty="0">
                          <a:solidFill>
                            <a:schemeClr val="tx1"/>
                          </a:solidFill>
                        </a:rPr>
                        <a:t>주기적 수정</a:t>
                      </a:r>
                      <a:r>
                        <a:rPr lang="en-US" altLang="ko-KR" sz="1900" b="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900" b="0" cap="none" spc="0" dirty="0">
                          <a:solidFill>
                            <a:schemeClr val="tx1"/>
                          </a:solidFill>
                        </a:rPr>
                        <a:t>필요</a:t>
                      </a:r>
                      <a:r>
                        <a:rPr lang="en-US" altLang="ko-KR" sz="1900" b="0" cap="none" spc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9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3093" marR="133093" marT="133093" marB="133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059550"/>
                  </a:ext>
                </a:extLst>
              </a:tr>
              <a:tr h="893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900" b="1" cap="none" spc="0" dirty="0">
                          <a:solidFill>
                            <a:schemeClr val="accent1"/>
                          </a:solidFill>
                        </a:rPr>
                        <a:t>설치 라이브러리</a:t>
                      </a:r>
                      <a:endParaRPr lang="en-US" sz="1900" b="1" cap="none" spc="0" dirty="0">
                        <a:solidFill>
                          <a:schemeClr val="accent1"/>
                        </a:solidFill>
                      </a:endParaRPr>
                    </a:p>
                  </a:txBody>
                  <a:tcPr marL="133093" marR="133093" marT="133093" marB="133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  <a:t>selenium</a:t>
                      </a:r>
                    </a:p>
                  </a:txBody>
                  <a:tcPr marL="133093" marR="133093" marT="133093" marB="133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217069"/>
                  </a:ext>
                </a:extLst>
              </a:tr>
              <a:tr h="660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900" b="1" cap="none" spc="0" dirty="0">
                          <a:solidFill>
                            <a:schemeClr val="accent1"/>
                          </a:solidFill>
                        </a:rPr>
                        <a:t>웹드라이버 다운</a:t>
                      </a:r>
                      <a:endParaRPr lang="en-US" sz="1900" b="1" cap="none" spc="0" dirty="0">
                        <a:solidFill>
                          <a:schemeClr val="accent1"/>
                        </a:solidFill>
                      </a:endParaRPr>
                    </a:p>
                  </a:txBody>
                  <a:tcPr marL="133093" marR="133093" marT="133093" marB="133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900" b="0" cap="none" spc="0" dirty="0">
                          <a:solidFill>
                            <a:schemeClr val="tx1"/>
                          </a:solidFill>
                          <a:hlinkClick r:id="rId6"/>
                        </a:rPr>
                        <a:t>https://developer.microsoft.com/en-us/microsoft-edge/tools/webdriver/?form=MA13LH</a:t>
                      </a:r>
                      <a:endParaRPr lang="en-US" sz="1900" b="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ko-KR" sz="1900" b="1" cap="none" spc="0" dirty="0">
                          <a:solidFill>
                            <a:srgbClr val="FF0000"/>
                          </a:solidFill>
                        </a:rPr>
                        <a:t>x64</a:t>
                      </a:r>
                      <a:r>
                        <a:rPr lang="en-US" altLang="ko-KR" sz="1900" b="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900" b="0" cap="none" spc="0" dirty="0">
                          <a:solidFill>
                            <a:schemeClr val="tx1"/>
                          </a:solidFill>
                        </a:rPr>
                        <a:t>혹은 </a:t>
                      </a:r>
                      <a:r>
                        <a:rPr lang="en-US" altLang="ko-KR" sz="1900" b="0" cap="none" spc="0" dirty="0">
                          <a:solidFill>
                            <a:schemeClr val="tx1"/>
                          </a:solidFill>
                        </a:rPr>
                        <a:t>x86 </a:t>
                      </a:r>
                      <a:r>
                        <a:rPr lang="ko-KR" altLang="en-US" sz="1900" b="0" cap="none" spc="0" dirty="0">
                          <a:solidFill>
                            <a:schemeClr val="tx1"/>
                          </a:solidFill>
                        </a:rPr>
                        <a:t>다운</a:t>
                      </a:r>
                      <a:r>
                        <a:rPr lang="en-US" altLang="ko-KR" sz="1900" b="0" cap="none" spc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900" b="0" cap="none" spc="0" dirty="0">
                          <a:solidFill>
                            <a:schemeClr val="tx1"/>
                          </a:solidFill>
                        </a:rPr>
                        <a:t>설치</a:t>
                      </a:r>
                      <a:endParaRPr lang="en-US" sz="19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3093" marR="133093" marT="133093" marB="1330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37607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5F55EF7-C4C0-405A-ADA3-F2714AAD03E7}"/>
              </a:ext>
            </a:extLst>
          </p:cNvPr>
          <p:cNvSpPr txBox="1"/>
          <p:nvPr/>
        </p:nvSpPr>
        <p:spPr>
          <a:xfrm>
            <a:off x="9365584" y="6657739"/>
            <a:ext cx="282641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ceaksan.com/tr/veri-kazima-data-scraping-ned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98D7B37-6D03-65D0-B8E3-FD70F07C0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1409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"/>
    </mc:Choice>
    <mc:Fallback>
      <p:transition spd="slow" advTm="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fixed_video">
            <a:hlinkClick r:id="" action="ppaction://media"/>
            <a:extLst>
              <a:ext uri="{FF2B5EF4-FFF2-40B4-BE49-F238E27FC236}">
                <a16:creationId xmlns:a16="http://schemas.microsoft.com/office/drawing/2014/main" id="{5DBC77BC-B2EC-DE1B-EFA5-A1B77A7EDBE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702387C-CD40-C7D4-E6D3-E50871A7487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65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33"/>
    </mc:Choice>
    <mc:Fallback>
      <p:transition spd="slow" advTm="20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31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00" objId="10"/>
        <p14:triggerEvt type="onClick" time="2000" objId="10"/>
        <p14:pauseEvt time="17537" objId="10"/>
        <p14:triggerEvt type="onClick" time="17538" objId="10"/>
        <p14:stopEvt time="19206" objId="10"/>
        <p14:playEvt time="19209" objId="10"/>
        <p14:stopEvt time="20268" objId="10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2FCA9A-62B4-7208-8F4E-A1541292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Slowing Coding</a:t>
            </a:r>
          </a:p>
        </p:txBody>
      </p:sp>
      <p:pic>
        <p:nvPicPr>
          <p:cNvPr id="7" name="Content Placeholder 6" descr="A close up of a sign&#10;&#10;AI-generated content may be incorrect.">
            <a:extLst>
              <a:ext uri="{FF2B5EF4-FFF2-40B4-BE49-F238E27FC236}">
                <a16:creationId xmlns:a16="http://schemas.microsoft.com/office/drawing/2014/main" id="{44395BE6-D899-1785-B78D-DC6856705DE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07" y="1344613"/>
            <a:ext cx="6556937" cy="3290887"/>
          </a:xfr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96E03F3-00D2-40F1-3797-EF358A6AD1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876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1"/>
    </mc:Choice>
    <mc:Fallback>
      <p:transition spd="slow" advTm="3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"/>
</p:tagLst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140</Words>
  <Application>Microsoft Office PowerPoint</Application>
  <PresentationFormat>Widescreen</PresentationFormat>
  <Paragraphs>21</Paragraphs>
  <Slides>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Neue Haas Grotesk Text Pro</vt:lpstr>
      <vt:lpstr>Helena</vt:lpstr>
      <vt:lpstr>구독 버튼과 좋아요 클릭은 곧 더 많은 컨텐츠 생성</vt:lpstr>
      <vt:lpstr>Yahoo Finance에서 scraping하기 </vt:lpstr>
      <vt:lpstr>Yahoo Finance</vt:lpstr>
      <vt:lpstr>MU, MSFT에 관한 재무 정보 추출 정리 </vt:lpstr>
      <vt:lpstr>자주하는 질문</vt:lpstr>
      <vt:lpstr>PowerPoint Presentation</vt:lpstr>
      <vt:lpstr>Slowing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HR Yu</dc:creator>
  <cp:lastModifiedBy>HR Yu</cp:lastModifiedBy>
  <cp:revision>21</cp:revision>
  <dcterms:created xsi:type="dcterms:W3CDTF">2025-10-14T07:46:57Z</dcterms:created>
  <dcterms:modified xsi:type="dcterms:W3CDTF">2025-10-26T00:42:32Z</dcterms:modified>
</cp:coreProperties>
</file>